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960" r:id="rId2"/>
    <p:sldId id="988" r:id="rId3"/>
    <p:sldId id="989" r:id="rId4"/>
    <p:sldId id="997" r:id="rId5"/>
    <p:sldId id="996" r:id="rId6"/>
    <p:sldId id="995" r:id="rId7"/>
    <p:sldId id="1036" r:id="rId8"/>
    <p:sldId id="1037" r:id="rId9"/>
    <p:sldId id="1038" r:id="rId10"/>
    <p:sldId id="1031" r:id="rId11"/>
    <p:sldId id="987" r:id="rId12"/>
    <p:sldId id="1027" r:id="rId13"/>
    <p:sldId id="1046" r:id="rId14"/>
    <p:sldId id="1013" r:id="rId15"/>
    <p:sldId id="1045" r:id="rId16"/>
    <p:sldId id="1014" r:id="rId17"/>
    <p:sldId id="1044" r:id="rId18"/>
    <p:sldId id="1029" r:id="rId19"/>
    <p:sldId id="1042" r:id="rId20"/>
    <p:sldId id="1030" r:id="rId21"/>
    <p:sldId id="1043" r:id="rId22"/>
    <p:sldId id="1035" r:id="rId23"/>
    <p:sldId id="1050" r:id="rId24"/>
    <p:sldId id="1005" r:id="rId25"/>
    <p:sldId id="1018" r:id="rId26"/>
    <p:sldId id="1019" r:id="rId27"/>
    <p:sldId id="1006" r:id="rId28"/>
    <p:sldId id="1048" r:id="rId29"/>
    <p:sldId id="1025" r:id="rId30"/>
    <p:sldId id="1049" r:id="rId31"/>
    <p:sldId id="1047" r:id="rId32"/>
    <p:sldId id="1028" r:id="rId33"/>
    <p:sldId id="1009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46C00D2-D069-CA40-962B-4AAA9EE5EBF5}">
          <p14:sldIdLst>
            <p14:sldId id="960"/>
            <p14:sldId id="988"/>
          </p14:sldIdLst>
        </p14:section>
        <p14:section name="Types of Devices" id="{C8DAD108-2F4F-B04B-AE9F-236A7311084E}">
          <p14:sldIdLst>
            <p14:sldId id="989"/>
            <p14:sldId id="997"/>
            <p14:sldId id="996"/>
            <p14:sldId id="995"/>
          </p14:sldIdLst>
        </p14:section>
        <p14:section name="Advantages of Mobile Devices" id="{048F41A1-269A-7641-ABA4-770496B27ED8}">
          <p14:sldIdLst>
            <p14:sldId id="1036"/>
            <p14:sldId id="1037"/>
            <p14:sldId id="1038"/>
            <p14:sldId id="1031"/>
          </p14:sldIdLst>
        </p14:section>
        <p14:section name="Categories of mHealth" id="{7F4B1632-E406-CA4E-89B0-3FAFCBD07A98}">
          <p14:sldIdLst>
            <p14:sldId id="987"/>
            <p14:sldId id="1027"/>
            <p14:sldId id="1046"/>
            <p14:sldId id="1013"/>
            <p14:sldId id="1045"/>
            <p14:sldId id="1014"/>
            <p14:sldId id="1044"/>
            <p14:sldId id="1029"/>
            <p14:sldId id="1042"/>
            <p14:sldId id="1030"/>
            <p14:sldId id="1043"/>
            <p14:sldId id="1035"/>
            <p14:sldId id="1050"/>
          </p14:sldIdLst>
        </p14:section>
        <p14:section name="Challenges in mHealth" id="{DBC1B32C-6902-4349-86A6-1FEC781F81DD}">
          <p14:sldIdLst>
            <p14:sldId id="1005"/>
            <p14:sldId id="1018"/>
            <p14:sldId id="1019"/>
            <p14:sldId id="1006"/>
            <p14:sldId id="1048"/>
            <p14:sldId id="1025"/>
            <p14:sldId id="1049"/>
            <p14:sldId id="1047"/>
          </p14:sldIdLst>
        </p14:section>
        <p14:section name="Conclusion" id="{660D1B12-95EC-2046-B584-FAD93B0AAE55}">
          <p14:sldIdLst>
            <p14:sldId id="1028"/>
            <p14:sldId id="100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dward Wang" initials="EW [7]" lastIdx="1" clrIdx="6"/>
  <p:cmAuthor id="1" name="Edward Wang" initials="EW" lastIdx="1" clrIdx="0"/>
  <p:cmAuthor id="8" name="atm" initials="atm" lastIdx="0" clrIdx="7"/>
  <p:cmAuthor id="2" name="Edward Wang" initials="EW [2]" lastIdx="1" clrIdx="1"/>
  <p:cmAuthor id="3" name="Edward Wang" initials="EW [3]" lastIdx="1" clrIdx="2"/>
  <p:cmAuthor id="4" name="Edward Wang" initials="EW [4]" lastIdx="1" clrIdx="3"/>
  <p:cmAuthor id="5" name="Edward Wang" initials="EW [5]" lastIdx="1" clrIdx="4"/>
  <p:cmAuthor id="6" name="Edward Wang" initials="EW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D582C2"/>
    <a:srgbClr val="393939"/>
    <a:srgbClr val="01FF01"/>
    <a:srgbClr val="01A801"/>
    <a:srgbClr val="262626"/>
    <a:srgbClr val="F60000"/>
    <a:srgbClr val="FDD1B8"/>
    <a:srgbClr val="FA810F"/>
    <a:srgbClr val="EE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90" autoAdjust="0"/>
    <p:restoredTop sz="82468" autoAdjust="0"/>
  </p:normalViewPr>
  <p:slideViewPr>
    <p:cSldViewPr>
      <p:cViewPr varScale="1">
        <p:scale>
          <a:sx n="52" d="100"/>
          <a:sy n="52" d="100"/>
        </p:scale>
        <p:origin x="200" y="10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0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6099-4093-438C-A350-C6029252D52E}" type="datetimeFigureOut">
              <a:rPr lang="en-US" smtClean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EA61A-28DB-48B5-8202-524F772BA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A497-1B9D-48B5-95DD-45F8A7220D6F}" type="datetimeFigureOut">
              <a:rPr lang="en-US" smtClean="0"/>
              <a:t>9/14/23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BF89-87CA-4D31-B6F1-3E4AF73840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2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Smartphone-based mHealth can inform the design of future devices through accelerated discovery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6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0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6586-9C5F-9D4B-8C84-142601FDE6B5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29EC-9980-C446-B461-9FF391B35689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D00C-2D45-4F4D-BC8A-330D574CCB97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9A1-9E21-464C-91B2-56AF992F588D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5638-870A-8448-91F2-566053E5D54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B3FF-D90D-4641-BFFE-C1266ED84317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FF5A-6A3C-864F-A131-633AC5ED65F3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2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507C-E0E4-9D48-B07D-A33F1036A906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FB9-EF8B-134D-BB3A-25AF2B742CAF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637F-E426-784C-887F-03635AB0F66F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FA0-5693-0F4F-9655-65B23B82690F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0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8418A49E-1D6F-9345-9D8B-98F8F33DE1D2}" type="datetime1">
              <a:rPr lang="en-US" smtClean="0"/>
              <a:t>9/14/23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E02EB531-D3C9-4F70-B23B-3589F4933B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://bit.ly/mariakakis-mhealth-intro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2.deloitte.com/us/en/pages/technology-media-and-telecommunications/articles/wearable-device-usage-versus-penetra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hyperlink" Target="https://www.ncbi.nlm.nih.gov/pmc/articles/PMC3542808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hyperlink" Target="https://www.ncbi.nlm.nih.gov/pmc/articles/PMC36757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l.acm.org/doi/abs/10.1145/313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l.acm.org/doi/abs/10.1145/2632048.263207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oe/publications/goe_mhealth_web.pdf" TargetMode="External"/><Relationship Id="rId2" Type="http://schemas.openxmlformats.org/officeDocument/2006/relationships/hyperlink" Target="https://grants.nih.gov/grants/guide/pa-files/PAR-14-02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mhealth-apps-definition-exampl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l.acm.org/doi/pdf/10.1145/2971648.297174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s://doi.org/10.1145/2493432.249345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58721-5_19" TargetMode="External"/><Relationship Id="rId2" Type="http://schemas.openxmlformats.org/officeDocument/2006/relationships/hyperlink" Target="https://reliefweb.int/sites/reliefweb.int/files/resources/A695C439809709CF49257689001019B9-UNF_Feb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MPRV.2019.2907007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ma.com/mobileeconomy/sub-saharan-africa/" TargetMode="External"/><Relationship Id="rId2" Type="http://schemas.openxmlformats.org/officeDocument/2006/relationships/hyperlink" Target="https://www.bankmycell.com/blog/how-many-phones-are-in-the-worl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31892" TargetMode="External"/><Relationship Id="rId2" Type="http://schemas.openxmlformats.org/officeDocument/2006/relationships/hyperlink" Target="https://doi.org/10.1145/2030112.203013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6DE7026-5954-284E-8AA7-52075759A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1908653"/>
            <a:ext cx="3029458" cy="302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6106"/>
            <a:ext cx="10668000" cy="1676400"/>
          </a:xfrm>
        </p:spPr>
        <p:txBody>
          <a:bodyPr/>
          <a:lstStyle/>
          <a:p>
            <a:r>
              <a:rPr lang="en-US" sz="4400">
                <a:latin typeface="Avenir Book" charset="0"/>
                <a:ea typeface="Avenir Book" charset="0"/>
                <a:cs typeface="Avenir Book" charset="0"/>
              </a:rPr>
              <a:t>What Is Mobile Health?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636" y="2460680"/>
            <a:ext cx="5182364" cy="2523002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Alex Mariakakis</a:t>
            </a:r>
            <a:endParaRPr lang="en-US" sz="200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University of Toronto</a:t>
            </a:r>
          </a:p>
          <a:p>
            <a:r>
              <a:rPr lang="en-US" sz="20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Department of Computer Science</a:t>
            </a:r>
            <a:endParaRPr lang="en-US" sz="20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02858" y="4834452"/>
            <a:ext cx="4488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venir" panose="02000503020000020003" pitchFamily="2" charset="0"/>
                <a:hlinkClick r:id="rId4"/>
              </a:rPr>
              <a:t>http://bit.ly/mariakakis-mhealth-intro</a:t>
            </a:r>
            <a:endParaRPr lang="en-US" sz="2000" dirty="0">
              <a:latin typeface="Avenir" panose="02000503020000020003" pitchFamily="2" charset="0"/>
            </a:endParaRP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DF0B9597-6882-4144-A42D-955C0D6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238637"/>
            <a:ext cx="3810000" cy="15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6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362D-A4FB-7E41-BD4C-209B5C3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F6A5-B131-2241-839C-A9E0BF06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1600201"/>
            <a:ext cx="3809999" cy="4525963"/>
          </a:xfrm>
        </p:spPr>
        <p:txBody>
          <a:bodyPr>
            <a:normAutofit/>
          </a:bodyPr>
          <a:lstStyle/>
          <a:p>
            <a:r>
              <a:rPr lang="en-US" dirty="0"/>
              <a:t>Deloitte Global Mobile Consumer Survey: </a:t>
            </a:r>
            <a:br>
              <a:rPr lang="en-US" dirty="0"/>
            </a:br>
            <a:r>
              <a:rPr lang="en-US" dirty="0">
                <a:hlinkClick r:id="rId2"/>
              </a:rPr>
              <a:t>United States 2018 Statistics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0B79BE-A5BF-4C41-A93E-934BF36B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535634"/>
            <a:ext cx="7467600" cy="504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14A4B-E7A2-B64E-AD57-217C57A4F272}"/>
              </a:ext>
            </a:extLst>
          </p:cNvPr>
          <p:cNvGrpSpPr/>
          <p:nvPr/>
        </p:nvGrpSpPr>
        <p:grpSpPr>
          <a:xfrm>
            <a:off x="7586794" y="3962399"/>
            <a:ext cx="4195209" cy="1582503"/>
            <a:chOff x="7696200" y="3660376"/>
            <a:chExt cx="4195209" cy="15825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B4EBD864-3242-4E46-A07D-3D1B88AA7C43}"/>
                </a:ext>
              </a:extLst>
            </p:cNvPr>
            <p:cNvSpPr/>
            <p:nvPr/>
          </p:nvSpPr>
          <p:spPr>
            <a:xfrm>
              <a:off x="7696200" y="3660376"/>
              <a:ext cx="838200" cy="158250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F36DD-B45F-024E-975A-1234C6B02C4C}"/>
                </a:ext>
              </a:extLst>
            </p:cNvPr>
            <p:cNvSpPr txBox="1"/>
            <p:nvPr/>
          </p:nvSpPr>
          <p:spPr>
            <a:xfrm>
              <a:off x="8534400" y="4184581"/>
              <a:ext cx="335700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Focus of this 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B0C8-CC9A-5A42-A00D-B34D80E2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5562-C75B-B845-B3D8-2A010A80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Leverages the communication capabilities of mobile devices to support existing practices for healthcare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Improved access to health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Multimedia guidebooks for remote medical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Reminders for medication adherence and clinic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Digital forms for facilitating data entry</a:t>
            </a:r>
          </a:p>
        </p:txBody>
      </p:sp>
    </p:spTree>
    <p:extLst>
      <p:ext uri="{BB962C8B-B14F-4D97-AF65-F5344CB8AC3E}">
        <p14:creationId xmlns:p14="http://schemas.microsoft.com/office/powerpoint/2010/main" val="37360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42044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Ngabo et al. '12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Maternal deaths in low- and middle-income countries are often due to delays in health-related decision-making as a result of adverse events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SMS can be used to scaffold communication between community health workers and mother-infant pairs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36A8F-B413-254B-ACB7-0D5AFF7AD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r="10937"/>
          <a:stretch/>
        </p:blipFill>
        <p:spPr>
          <a:xfrm>
            <a:off x="7351644" y="1911626"/>
            <a:ext cx="396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 trends across communities to understand population-level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Urban mobility and access to green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Epidemic monitoring and contact tracing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Community-level predictors of long-term health</a:t>
            </a:r>
          </a:p>
        </p:txBody>
      </p:sp>
    </p:spTree>
    <p:extLst>
      <p:ext uri="{BB962C8B-B14F-4D97-AF65-F5344CB8AC3E}">
        <p14:creationId xmlns:p14="http://schemas.microsoft.com/office/powerpoint/2010/main" val="11309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Wesolowski et al. ‘13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Identifying the “sources” and “sinks” of malaria transmission due to human travel would improve malaria control in Kenya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Smartphone mobility data (i.e., cell tower connections) can be used to approximate travel to and from major cities and villages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97AFC-4570-AB43-9CD5-84AE00D79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7"/>
          <a:stretch/>
        </p:blipFill>
        <p:spPr>
          <a:xfrm>
            <a:off x="7371522" y="3773795"/>
            <a:ext cx="4210877" cy="25579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CA8D5C-136E-8541-BB78-EEA89028D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9"/>
          <a:stretch/>
        </p:blipFill>
        <p:spPr bwMode="auto">
          <a:xfrm>
            <a:off x="7615237" y="1288774"/>
            <a:ext cx="312896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2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Measure continuous, real-time indicators of health that apply to the population at 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Heart rate (HR), heart rate variability (HRV), and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Blood pressure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oxygen consumption (VO₂ max)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Oxygen saturation (</a:t>
            </a:r>
            <a:r>
              <a:rPr lang="en-US" sz="2800" dirty="0" err="1"/>
              <a:t>SpO</a:t>
            </a:r>
            <a:r>
              <a:rPr lang="en-US" sz="2800" dirty="0"/>
              <a:t>₂)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Gait speed and stride length</a:t>
            </a:r>
          </a:p>
        </p:txBody>
      </p:sp>
    </p:spTree>
    <p:extLst>
      <p:ext uri="{BB962C8B-B14F-4D97-AF65-F5344CB8AC3E}">
        <p14:creationId xmlns:p14="http://schemas.microsoft.com/office/powerpoint/2010/main" val="16346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Holz</a:t>
            </a:r>
            <a:r>
              <a:rPr lang="en-US" dirty="0">
                <a:hlinkClick r:id="rId2"/>
              </a:rPr>
              <a:t> and Wang ‘17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Blood pressure naturally varies throughout the day, so any one-time measurement is likely to be confounded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Photoplethysmography (PPG) sensors can be embedded in glasses to continuously measure pulse transit time, which is related to blood pressure</a:t>
            </a:r>
          </a:p>
        </p:txBody>
      </p:sp>
      <p:pic>
        <p:nvPicPr>
          <p:cNvPr id="4" name="Picture 3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52D8DED4-96AE-5D4F-88AC-6C826E42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2" y="1187981"/>
            <a:ext cx="2788372" cy="26220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DC6FD9-BDE3-704C-AD11-B2B75F126A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/>
          <a:stretch/>
        </p:blipFill>
        <p:spPr>
          <a:xfrm>
            <a:off x="8825947" y="3429000"/>
            <a:ext cx="2756451" cy="26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Ask users to go through an explicit procedure with their phone (e.g., perform a gesture, take a selfie) to take a 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Finger tapping task for fine motor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Timed up-and-go (TUG) walking task for mobility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Place finger over the camera or selfie recording for PPG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Picture of skin lesion for skin cancer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1367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6205-DF15-C74B-BF8F-FF3270F6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5E0D-76DD-2847-A559-6548E05D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8039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b="1" dirty="0"/>
              <a:t> </a:t>
            </a:r>
            <a:r>
              <a:rPr lang="en-US" dirty="0">
                <a:hlinkClick r:id="rId2"/>
              </a:rPr>
              <a:t>de Greef et al. ’14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b="1" dirty="0"/>
              <a:t> </a:t>
            </a:r>
            <a:r>
              <a:rPr lang="en-US" dirty="0"/>
              <a:t>Neonatal jaundice is subjective and difficult for new parents to identify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The smartphone’s camera can accurately and objectively measure colors, which can be converted to a bilirubin measurement </a:t>
            </a:r>
            <a:endParaRPr lang="en-US" b="1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3BFCED5-EE5C-4349-AC8C-EBAEEDF6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2352"/>
          <a:stretch/>
        </p:blipFill>
        <p:spPr bwMode="auto">
          <a:xfrm>
            <a:off x="6413500" y="1767682"/>
            <a:ext cx="51689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D8B5-A0C5-CA43-A31C-09FEAC34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37AE-52B9-744B-95D2-19C1CA47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“The use of mobile and wireless devices to improve health outcomes, health care services, and health research</a:t>
            </a:r>
            <a:r>
              <a:rPr lang="en-US"/>
              <a:t>” </a:t>
            </a:r>
            <a:br>
              <a:rPr lang="en-US"/>
            </a:br>
            <a:r>
              <a:rPr lang="en-US"/>
              <a:t>– </a:t>
            </a:r>
            <a:r>
              <a:rPr lang="en-US" dirty="0">
                <a:hlinkClick r:id="rId2"/>
              </a:rPr>
              <a:t>National Institutes of Health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“Medical and public health practice supported by mobile devices” – </a:t>
            </a:r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“The monitoring and sharing of health information via mobile technology” – </a:t>
            </a:r>
            <a:r>
              <a:rPr lang="en-US" dirty="0">
                <a:hlinkClick r:id="rId4"/>
              </a:rPr>
              <a:t>Business Insider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Leverage passive sensing to continuously measure physiological signals, behaviors, and contextual variables that may indicate a person’s health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Diabetes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Cough detection and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Influenza-like symptom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/ mental health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Smoking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Just-in-time adaptive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76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477000" cy="4525963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Wang et al. ‘16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Schizophrenics experience dynamic changes and episodes at a frequent rate yet cannot be constantly monitored by clinicians 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Smartphones can measure behavioral, environmental, and contextual indicators of mental health status (e.g., activity level, sleep duration, location)</a:t>
            </a:r>
            <a:endParaRPr lang="en-US" b="1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6DCC0F9B-D5AC-6F4D-B136-C00B8F1F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4" y="1636990"/>
            <a:ext cx="4465636" cy="44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11D0-171A-994C-83E0-63697F61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Momentary vs. Continuous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A03DE-B54F-6045-A43F-3B824CF47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b="0" u="sng" dirty="0"/>
              <a:t>Momentary (Active)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420F-64D4-BF43-8631-066FB005EF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More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Requires users to remember to test themselves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May require expertise to be used properly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79EE6-3B8D-8142-85FE-CC77158A0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b="0" u="sng" dirty="0"/>
              <a:t>Continuous (Passive) Assessment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58261-ECB7-B144-A9EA-4CAFD0F4EC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Designed to collect data passively without needing user involvement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Richer time resolution of data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Enables opportunistic interventions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Limited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More things can go wrong due to higher measurement frequency</a:t>
            </a:r>
          </a:p>
        </p:txBody>
      </p:sp>
    </p:spTree>
    <p:extLst>
      <p:ext uri="{BB962C8B-B14F-4D97-AF65-F5344CB8AC3E}">
        <p14:creationId xmlns:p14="http://schemas.microsoft.com/office/powerpoint/2010/main" val="38038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</p:spTree>
    <p:extLst>
      <p:ext uri="{BB962C8B-B14F-4D97-AF65-F5344CB8AC3E}">
        <p14:creationId xmlns:p14="http://schemas.microsoft.com/office/powerpoint/2010/main" val="374042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Trade-offs in hardware sophistication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60"/>
              </p:ext>
            </p:extLst>
          </p:nvPr>
        </p:nvGraphicFramePr>
        <p:xfrm>
          <a:off x="609601" y="3108969"/>
          <a:ext cx="2361992" cy="259863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</a:tblGrid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 err="1"/>
                        <a:t>Deployability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Instrumentation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791200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Which endpoints should we target for which use cases?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A3C9BA-474A-C74C-8B49-530C7797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38620"/>
              </p:ext>
            </p:extLst>
          </p:nvPr>
        </p:nvGraphicFramePr>
        <p:xfrm>
          <a:off x="6858414" y="2346969"/>
          <a:ext cx="4723984" cy="33606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  <a:gridCol w="2361992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Low-End Smartphones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High-End 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Most ubiquitous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Limited to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tech-savvy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Limited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Better sensors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At the mercy of smartphone manufacturers and developers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4CFD82C-609C-3F48-A64C-3BFC2EFE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17164"/>
              </p:ext>
            </p:extLst>
          </p:nvPr>
        </p:nvGraphicFramePr>
        <p:xfrm>
          <a:off x="2971593" y="2350888"/>
          <a:ext cx="3886821" cy="3352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6821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Dedicated 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Need strategy to distribute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at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Can be specifically designed to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Complete control over hardware and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4150BC3-51A5-C94D-B6C9-B6658F268ED8}"/>
              </a:ext>
            </a:extLst>
          </p:cNvPr>
          <p:cNvSpPr/>
          <p:nvPr/>
        </p:nvSpPr>
        <p:spPr>
          <a:xfrm>
            <a:off x="7467600" y="336119"/>
            <a:ext cx="4495800" cy="1143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Phones can be augmented with attachments</a:t>
            </a:r>
          </a:p>
        </p:txBody>
      </p:sp>
    </p:spTree>
    <p:extLst>
      <p:ext uri="{BB962C8B-B14F-4D97-AF65-F5344CB8AC3E}">
        <p14:creationId xmlns:p14="http://schemas.microsoft.com/office/powerpoint/2010/main" val="35929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Designing for non-expert users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76010"/>
              </p:ext>
            </p:extLst>
          </p:nvPr>
        </p:nvGraphicFramePr>
        <p:xfrm>
          <a:off x="609601" y="2263615"/>
          <a:ext cx="4927598" cy="271765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  <a:gridCol w="3022599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Research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Device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/>
                        <a:t>A </a:t>
                      </a:r>
                      <a:r>
                        <a:rPr lang="en-US" sz="2200" dirty="0"/>
                        <a:t>researcher or study coordinator familiar with the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Controlled lab environment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ensure everything data is high quality?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guide people to use mHealth tools properly?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C87B84-BA90-354E-85C9-973077E63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91429"/>
              </p:ext>
            </p:extLst>
          </p:nvPr>
        </p:nvGraphicFramePr>
        <p:xfrm>
          <a:off x="5537199" y="2264250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Clinical Deployment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Doctors, EMTs, and nurses with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Hospital lighting, consistent 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4DB5300-8D0B-1A4D-A844-85AB9184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8923"/>
              </p:ext>
            </p:extLst>
          </p:nvPr>
        </p:nvGraphicFramePr>
        <p:xfrm>
          <a:off x="8559798" y="2263615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Ordinary people without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1"/>
            <a:ext cx="6934200" cy="320039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Doctors are trained to interpret medical information, ordinary people are not</a:t>
            </a:r>
          </a:p>
          <a:p>
            <a:r>
              <a:rPr lang="en-US" dirty="0"/>
              <a:t>Even the “simplest” data can lead people to illogical conclusions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 on weight scales: </a:t>
            </a:r>
            <a:br>
              <a:rPr lang="en-US" dirty="0"/>
            </a:br>
            <a:r>
              <a:rPr lang="en-US" dirty="0">
                <a:hlinkClick r:id="rId2"/>
              </a:rPr>
              <a:t>Kay et al. ‘13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C88C53-4A1F-9943-A9DC-C49A24E22A5F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Designing for non-expert users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A22D4E-E63A-2946-9FCB-92FF0C19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3998945" cy="377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7FF3ED-A6CC-2F49-8F2D-3F5C66615176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are people supposed to interpret their data?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What are people supposed to do with their results?</a:t>
            </a:r>
          </a:p>
        </p:txBody>
      </p:sp>
    </p:spTree>
    <p:extLst>
      <p:ext uri="{BB962C8B-B14F-4D97-AF65-F5344CB8AC3E}">
        <p14:creationId xmlns:p14="http://schemas.microsoft.com/office/powerpoint/2010/main" val="226083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7543800" cy="35940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sensor specifications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Sampling rate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Camera color sensitivity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physical layout of sensors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microphone and speaker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camera and flash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vibration motor and accelerometer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Different levels of API access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7502C7AD-7E66-A549-A2C7-D2FB164D8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r="1"/>
          <a:stretch/>
        </p:blipFill>
        <p:spPr bwMode="auto">
          <a:xfrm>
            <a:off x="8382000" y="1710729"/>
            <a:ext cx="3529456" cy="47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0C335-B928-9549-B8F2-91F37512F3EC}"/>
              </a:ext>
            </a:extLst>
          </p:cNvPr>
          <p:cNvSpPr/>
          <p:nvPr/>
        </p:nvSpPr>
        <p:spPr>
          <a:xfrm>
            <a:off x="609600" y="5575300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How do we ensure mHealth apps work </a:t>
            </a:r>
            <a:br>
              <a:rPr lang="en-US" sz="3200" i="1" dirty="0">
                <a:solidFill>
                  <a:srgbClr val="C00000"/>
                </a:solidFill>
              </a:rPr>
            </a:br>
            <a:r>
              <a:rPr lang="en-US" sz="3200" i="1" dirty="0">
                <a:solidFill>
                  <a:srgbClr val="C00000"/>
                </a:solidFill>
              </a:rPr>
              <a:t>for all phones?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718F56-62B8-834B-9097-9EF547B0F0EC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Not all smartphones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8039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250C-A2D7-344E-B085-7E1FF04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E53A-E574-BC48-971F-E0E0DE8A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1"/>
            <a:ext cx="10972800" cy="3276600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1800"/>
              </a:spcAft>
            </a:pPr>
            <a:r>
              <a:rPr lang="en-US" sz="2800" dirty="0"/>
              <a:t>Selecting an appropriate baseline for model training and evaluation depends on more than just accuracy</a:t>
            </a:r>
          </a:p>
          <a:p>
            <a:r>
              <a:rPr lang="en-US" sz="2800" b="1" dirty="0"/>
              <a:t>Example: </a:t>
            </a:r>
            <a:r>
              <a:rPr lang="en-US" sz="2800" dirty="0"/>
              <a:t>Imagine we are developing a system to measure stress throughout the day. What would be the best approach for comparison?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Salivary cortisol test: accurate, but extremely inconvenient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survey (PHQ-9): very subjective, but easy to complete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1E4B0-F24B-A27C-5D11-D843AD1835DA}"/>
              </a:ext>
            </a:extLst>
          </p:cNvPr>
          <p:cNvSpPr txBox="1">
            <a:spLocks/>
          </p:cNvSpPr>
          <p:nvPr/>
        </p:nvSpPr>
        <p:spPr>
          <a:xfrm>
            <a:off x="609600" y="5403745"/>
            <a:ext cx="10972800" cy="1301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training models on the right labels?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comparing our systems to the right baseline?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542DE-DD34-F617-08C3-8267996C3C52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Deciding on the most appropriate baseline(s)</a:t>
            </a:r>
          </a:p>
        </p:txBody>
      </p:sp>
    </p:spTree>
    <p:extLst>
      <p:ext uri="{BB962C8B-B14F-4D97-AF65-F5344CB8AC3E}">
        <p14:creationId xmlns:p14="http://schemas.microsoft.com/office/powerpoint/2010/main" val="261706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98D1-5881-7A43-A8C3-2E52450E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3F21-A219-BF47-B321-CD58D4C21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24007"/>
            <a:ext cx="5384800" cy="29575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Examples of demographic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PPG: </a:t>
            </a:r>
            <a:r>
              <a:rPr lang="en-US" sz="2700" dirty="0"/>
              <a:t>skin tone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Cough counting:</a:t>
            </a:r>
            <a:r>
              <a:rPr lang="en-US" sz="2700" dirty="0"/>
              <a:t> voice characteristics across genders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Pupil measurements:</a:t>
            </a:r>
            <a:r>
              <a:rPr lang="en-US" sz="2700" dirty="0"/>
              <a:t> eye 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7492-F880-3947-BF8A-440DE2CE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224007"/>
            <a:ext cx="5384800" cy="31861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Other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Step counting:</a:t>
            </a:r>
            <a:r>
              <a:rPr lang="en-US" sz="2700" dirty="0"/>
              <a:t> device placement (e.g., pockets but not purses)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device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data collection environment for targeted populations</a:t>
            </a:r>
            <a:endParaRPr lang="en-US" sz="27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30FF8B-E8C9-9644-A346-6207D3198454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Endless potential for bias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02002-A795-7A42-9060-1D4752C3CA45}"/>
              </a:ext>
            </a:extLst>
          </p:cNvPr>
          <p:cNvSpPr txBox="1">
            <a:spLocks/>
          </p:cNvSpPr>
          <p:nvPr/>
        </p:nvSpPr>
        <p:spPr>
          <a:xfrm>
            <a:off x="609600" y="5410200"/>
            <a:ext cx="10972800" cy="122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identify and mitigate these potential biases?</a:t>
            </a:r>
          </a:p>
        </p:txBody>
      </p:sp>
    </p:spTree>
    <p:extLst>
      <p:ext uri="{BB962C8B-B14F-4D97-AF65-F5344CB8AC3E}">
        <p14:creationId xmlns:p14="http://schemas.microsoft.com/office/powerpoint/2010/main" val="29939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313FFA-287B-A646-B988-1D0749C8425C}"/>
              </a:ext>
            </a:extLst>
          </p:cNvPr>
          <p:cNvGrpSpPr/>
          <p:nvPr/>
        </p:nvGrpSpPr>
        <p:grpSpPr>
          <a:xfrm>
            <a:off x="9467477" y="2133600"/>
            <a:ext cx="2475350" cy="3463941"/>
            <a:chOff x="283987" y="1743359"/>
            <a:chExt cx="2475350" cy="3463941"/>
          </a:xfrm>
        </p:grpSpPr>
        <p:pic>
          <p:nvPicPr>
            <p:cNvPr id="1034" name="Picture 10" descr="See the source image">
              <a:extLst>
                <a:ext uri="{FF2B5EF4-FFF2-40B4-BE49-F238E27FC236}">
                  <a16:creationId xmlns:a16="http://schemas.microsoft.com/office/drawing/2014/main" id="{70AF5D02-522E-D745-B5E9-25A82CE7D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29"/>
            <a:stretch/>
          </p:blipFill>
          <p:spPr bwMode="auto">
            <a:xfrm>
              <a:off x="283987" y="1743359"/>
              <a:ext cx="247535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0A602E-27D4-5544-A917-20F219B724E0}"/>
                </a:ext>
              </a:extLst>
            </p:cNvPr>
            <p:cNvSpPr txBox="1"/>
            <p:nvPr/>
          </p:nvSpPr>
          <p:spPr>
            <a:xfrm>
              <a:off x="376958" y="4807190"/>
              <a:ext cx="2289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Palm Pilots / PDAs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83BCF5-BC20-0C4D-BF98-7A8928006288}"/>
              </a:ext>
            </a:extLst>
          </p:cNvPr>
          <p:cNvGrpSpPr/>
          <p:nvPr/>
        </p:nvGrpSpPr>
        <p:grpSpPr>
          <a:xfrm>
            <a:off x="6406314" y="2136828"/>
            <a:ext cx="2475351" cy="3771714"/>
            <a:chOff x="3345149" y="1743360"/>
            <a:chExt cx="2475351" cy="3771714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A00E9897-C5F5-004B-B4EE-C0C0DB179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5" t="3879" r="32864" b="3879"/>
            <a:stretch/>
          </p:blipFill>
          <p:spPr bwMode="auto">
            <a:xfrm>
              <a:off x="3345149" y="1743360"/>
              <a:ext cx="2475351" cy="284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340C0-4664-BA4D-99A5-CFB845080786}"/>
                </a:ext>
              </a:extLst>
            </p:cNvPr>
            <p:cNvSpPr txBox="1"/>
            <p:nvPr/>
          </p:nvSpPr>
          <p:spPr>
            <a:xfrm>
              <a:off x="3404360" y="4807188"/>
              <a:ext cx="2356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Mobile / “Feature”</a:t>
              </a:r>
              <a:br>
                <a:rPr lang="en-US" sz="2000" dirty="0"/>
              </a:br>
              <a:r>
                <a:rPr lang="en-US" sz="2000" dirty="0"/>
                <a:t>Phones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55FF8-EA77-9340-9EFC-317C8E26EF91}"/>
              </a:ext>
            </a:extLst>
          </p:cNvPr>
          <p:cNvGrpSpPr/>
          <p:nvPr/>
        </p:nvGrpSpPr>
        <p:grpSpPr>
          <a:xfrm>
            <a:off x="283986" y="2133601"/>
            <a:ext cx="2475352" cy="3463938"/>
            <a:chOff x="6406312" y="1743360"/>
            <a:chExt cx="2475352" cy="3463938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DADF7209-7B0B-8445-984E-A615675B6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07" r="11475"/>
            <a:stretch/>
          </p:blipFill>
          <p:spPr bwMode="auto">
            <a:xfrm>
              <a:off x="6406312" y="1743360"/>
              <a:ext cx="2475352" cy="284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F4F1C6-EEDB-224B-B36F-C2B5F89E4C20}"/>
                </a:ext>
              </a:extLst>
            </p:cNvPr>
            <p:cNvSpPr txBox="1"/>
            <p:nvPr/>
          </p:nvSpPr>
          <p:spPr>
            <a:xfrm>
              <a:off x="6793947" y="4807188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Smartphones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2A9C43-43F3-9B4D-B692-2C6410E69F7F}"/>
              </a:ext>
            </a:extLst>
          </p:cNvPr>
          <p:cNvGrpSpPr/>
          <p:nvPr/>
        </p:nvGrpSpPr>
        <p:grpSpPr>
          <a:xfrm>
            <a:off x="3345150" y="2133601"/>
            <a:ext cx="2475352" cy="3774941"/>
            <a:chOff x="9467477" y="1743360"/>
            <a:chExt cx="2475352" cy="3774941"/>
          </a:xfrm>
        </p:grpSpPr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103CF93A-9FB4-684F-95FD-928AD6A11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5" r="25765"/>
            <a:stretch/>
          </p:blipFill>
          <p:spPr bwMode="auto">
            <a:xfrm>
              <a:off x="9467477" y="1743360"/>
              <a:ext cx="2475352" cy="284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95B5D-2742-CB4E-BABA-BE5BB7750800}"/>
                </a:ext>
              </a:extLst>
            </p:cNvPr>
            <p:cNvSpPr txBox="1"/>
            <p:nvPr/>
          </p:nvSpPr>
          <p:spPr>
            <a:xfrm>
              <a:off x="9694300" y="4810415"/>
              <a:ext cx="20217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Smartwatches &amp;</a:t>
              </a:r>
              <a:br>
                <a:rPr lang="en-US" sz="2000" dirty="0"/>
              </a:br>
              <a:r>
                <a:rPr lang="en-US" sz="2000" dirty="0"/>
                <a:t>Fitness Trackers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4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4D14-344B-762B-85A4-5F4333BE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5DE5-0BEA-83E9-85FE-AC5809601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Trade-offs in hardware sophistication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Designing for non-expert users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Interpretation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all smartphones are created equal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Deciding on the most appropriate baseline(s)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Endless potential for bias</a:t>
            </a:r>
          </a:p>
        </p:txBody>
      </p:sp>
    </p:spTree>
    <p:extLst>
      <p:ext uri="{BB962C8B-B14F-4D97-AF65-F5344CB8AC3E}">
        <p14:creationId xmlns:p14="http://schemas.microsoft.com/office/powerpoint/2010/main" val="10764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250C-A2D7-344E-B085-7E1FF04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Maintaining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E53A-E574-BC48-971F-E0E0DE8A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/>
              <a:t>/articles/s41746-020-0224-8</a:t>
            </a:r>
          </a:p>
        </p:txBody>
      </p:sp>
    </p:spTree>
    <p:extLst>
      <p:ext uri="{BB962C8B-B14F-4D97-AF65-F5344CB8AC3E}">
        <p14:creationId xmlns:p14="http://schemas.microsoft.com/office/powerpoint/2010/main" val="191539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Venues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 particular order: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IMWUT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EAI </a:t>
            </a:r>
            <a:r>
              <a:rPr lang="en-US" dirty="0" err="1"/>
              <a:t>PervasiveHealth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JMIR mHealth &amp; </a:t>
            </a:r>
            <a:r>
              <a:rPr lang="en-US" dirty="0" err="1"/>
              <a:t>uHealth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NPJ Digital Medicine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B6F223A-D403-CE4C-89FF-104EBF83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30338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2292E61A-07D6-C845-8BFE-B05215181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16" y="4961470"/>
            <a:ext cx="4520488" cy="8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2778DB15-B4E7-3940-B6B1-806AF857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973014" y="1612235"/>
            <a:ext cx="3212307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ee the source image">
            <a:extLst>
              <a:ext uri="{FF2B5EF4-FFF2-40B4-BE49-F238E27FC236}">
                <a16:creationId xmlns:a16="http://schemas.microsoft.com/office/drawing/2014/main" id="{EBD450B5-0AFC-3548-8451-CE48793F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25800"/>
            <a:ext cx="4479721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C7EC-4399-2247-A5A4-59078CD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4634-A025-1243-93E0-EED246F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mHealth for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United Nations &amp; Vodafone Foundations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mHealth and Applications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Choe et al. ‘21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Challenges in Realizing Smartphone-Based Health Sensing (</a:t>
            </a:r>
            <a:r>
              <a:rPr lang="en-US" dirty="0">
                <a:hlinkClick r:id="rId4"/>
              </a:rPr>
              <a:t>Mariakakis et al. ‘19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9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609600" y="116601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“Cutting Edge” Mobile Devices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16A500-72F2-0040-8FE9-D220F4EB7373}"/>
              </a:ext>
            </a:extLst>
          </p:cNvPr>
          <p:cNvGrpSpPr/>
          <p:nvPr/>
        </p:nvGrpSpPr>
        <p:grpSpPr>
          <a:xfrm>
            <a:off x="4818419" y="2149151"/>
            <a:ext cx="2555161" cy="3448390"/>
            <a:chOff x="4818419" y="2149151"/>
            <a:chExt cx="2555161" cy="3448390"/>
          </a:xfrm>
        </p:grpSpPr>
        <p:pic>
          <p:nvPicPr>
            <p:cNvPr id="24" name="Picture 16" descr="See the source image">
              <a:extLst>
                <a:ext uri="{FF2B5EF4-FFF2-40B4-BE49-F238E27FC236}">
                  <a16:creationId xmlns:a16="http://schemas.microsoft.com/office/drawing/2014/main" id="{5DB03A4C-CA18-514D-9C4B-764E91092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5" r="21785" b="2516"/>
            <a:stretch/>
          </p:blipFill>
          <p:spPr bwMode="auto">
            <a:xfrm>
              <a:off x="4818419" y="2149151"/>
              <a:ext cx="2555161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717D8B-EC32-7047-AAAB-4073C869EC22}"/>
                </a:ext>
              </a:extLst>
            </p:cNvPr>
            <p:cNvSpPr txBox="1"/>
            <p:nvPr/>
          </p:nvSpPr>
          <p:spPr>
            <a:xfrm>
              <a:off x="4977746" y="5197431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Bluetooth Beacon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569521-2045-574F-A3CC-968B5E735C3F}"/>
              </a:ext>
            </a:extLst>
          </p:cNvPr>
          <p:cNvGrpSpPr/>
          <p:nvPr/>
        </p:nvGrpSpPr>
        <p:grpSpPr>
          <a:xfrm>
            <a:off x="8646239" y="2149151"/>
            <a:ext cx="2555163" cy="3448390"/>
            <a:chOff x="8965875" y="2149151"/>
            <a:chExt cx="2555163" cy="3448390"/>
          </a:xfrm>
        </p:grpSpPr>
        <p:pic>
          <p:nvPicPr>
            <p:cNvPr id="3074" name="Picture 2" descr="Image result for oura ring">
              <a:extLst>
                <a:ext uri="{FF2B5EF4-FFF2-40B4-BE49-F238E27FC236}">
                  <a16:creationId xmlns:a16="http://schemas.microsoft.com/office/drawing/2014/main" id="{16706E80-FCC6-5644-AD30-1B8C51991B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r="24716" b="2516"/>
            <a:stretch/>
          </p:blipFill>
          <p:spPr bwMode="auto">
            <a:xfrm>
              <a:off x="8965875" y="2149151"/>
              <a:ext cx="2555163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7E2A3-374F-6141-B951-E0437108B54E}"/>
                </a:ext>
              </a:extLst>
            </p:cNvPr>
            <p:cNvSpPr txBox="1"/>
            <p:nvPr/>
          </p:nvSpPr>
          <p:spPr>
            <a:xfrm>
              <a:off x="9352881" y="5197431"/>
              <a:ext cx="1540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Rings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0ECB3-A10D-D14F-85C3-E36D05A6B46C}"/>
              </a:ext>
            </a:extLst>
          </p:cNvPr>
          <p:cNvGrpSpPr/>
          <p:nvPr/>
        </p:nvGrpSpPr>
        <p:grpSpPr>
          <a:xfrm>
            <a:off x="990600" y="2133600"/>
            <a:ext cx="2555160" cy="3470289"/>
            <a:chOff x="670912" y="2133600"/>
            <a:chExt cx="2555160" cy="34702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3C40-1EF2-2645-B5BB-576CD790076C}"/>
                </a:ext>
              </a:extLst>
            </p:cNvPr>
            <p:cNvSpPr txBox="1"/>
            <p:nvPr/>
          </p:nvSpPr>
          <p:spPr>
            <a:xfrm>
              <a:off x="1057863" y="5203779"/>
              <a:ext cx="178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Glasses</a:t>
              </a:r>
            </a:p>
          </p:txBody>
        </p:sp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D4E02811-F32C-5344-A6A0-77FB1E4990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49" t="4218" r="6521" b="2410"/>
            <a:stretch/>
          </p:blipFill>
          <p:spPr bwMode="auto">
            <a:xfrm>
              <a:off x="670912" y="2133600"/>
              <a:ext cx="255516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57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“Emerging”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13F59-1585-D244-BB85-DF5BE84E07F0}"/>
              </a:ext>
            </a:extLst>
          </p:cNvPr>
          <p:cNvGrpSpPr/>
          <p:nvPr/>
        </p:nvGrpSpPr>
        <p:grpSpPr>
          <a:xfrm>
            <a:off x="3172470" y="1490266"/>
            <a:ext cx="2050616" cy="2710390"/>
            <a:chOff x="3172470" y="1334631"/>
            <a:chExt cx="2050616" cy="2710390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2918A1C8-A4E7-B245-ABB1-0A320638E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8" t="2880" r="9671" b="3285"/>
            <a:stretch/>
          </p:blipFill>
          <p:spPr bwMode="auto">
            <a:xfrm>
              <a:off x="3172470" y="1334631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9F3ED9-649A-2A49-9C6C-71EC1E7E5A46}"/>
                </a:ext>
              </a:extLst>
            </p:cNvPr>
            <p:cNvSpPr txBox="1"/>
            <p:nvPr/>
          </p:nvSpPr>
          <p:spPr>
            <a:xfrm>
              <a:off x="3372071" y="3644911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Implantables</a:t>
              </a: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734379-D650-294F-BA2A-0A87F8DCB9E3}"/>
              </a:ext>
            </a:extLst>
          </p:cNvPr>
          <p:cNvGrpSpPr/>
          <p:nvPr/>
        </p:nvGrpSpPr>
        <p:grpSpPr>
          <a:xfrm>
            <a:off x="6661166" y="1490265"/>
            <a:ext cx="2666114" cy="2716530"/>
            <a:chOff x="6661166" y="1334630"/>
            <a:chExt cx="2666114" cy="2716530"/>
          </a:xfrm>
        </p:grpSpPr>
        <p:pic>
          <p:nvPicPr>
            <p:cNvPr id="1036" name="Picture 12" descr="See the source image">
              <a:extLst>
                <a:ext uri="{FF2B5EF4-FFF2-40B4-BE49-F238E27FC236}">
                  <a16:creationId xmlns:a16="http://schemas.microsoft.com/office/drawing/2014/main" id="{159E3ACA-CC95-0B4F-90E4-7060C5B58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3" r="23743" b="6165"/>
            <a:stretch/>
          </p:blipFill>
          <p:spPr bwMode="auto">
            <a:xfrm>
              <a:off x="6968915" y="1334630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CF0FF4-9953-4A4A-84FF-6BC983E7A156}"/>
                </a:ext>
              </a:extLst>
            </p:cNvPr>
            <p:cNvSpPr txBox="1"/>
            <p:nvPr/>
          </p:nvSpPr>
          <p:spPr>
            <a:xfrm>
              <a:off x="6661166" y="3651050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Contact Lenses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F1B326-3A64-664D-8414-AAD0CD4787BD}"/>
              </a:ext>
            </a:extLst>
          </p:cNvPr>
          <p:cNvGrpSpPr/>
          <p:nvPr/>
        </p:nvGrpSpPr>
        <p:grpSpPr>
          <a:xfrm>
            <a:off x="972439" y="4383060"/>
            <a:ext cx="2654233" cy="2164861"/>
            <a:chOff x="972439" y="4227425"/>
            <a:chExt cx="2654233" cy="21648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62E2E6-C6A4-364C-B3E2-9BF6B0378701}"/>
                </a:ext>
              </a:extLst>
            </p:cNvPr>
            <p:cNvSpPr txBox="1"/>
            <p:nvPr/>
          </p:nvSpPr>
          <p:spPr>
            <a:xfrm>
              <a:off x="1434574" y="5992176"/>
              <a:ext cx="1729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Fabrics</a:t>
              </a:r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68EEFA12-2149-4B44-BB52-834348858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0"/>
            <a:stretch/>
          </p:blipFill>
          <p:spPr bwMode="auto">
            <a:xfrm>
              <a:off x="972439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50D93D-AE7C-704B-9465-91AFB36DFF6C}"/>
              </a:ext>
            </a:extLst>
          </p:cNvPr>
          <p:cNvGrpSpPr/>
          <p:nvPr/>
        </p:nvGrpSpPr>
        <p:grpSpPr>
          <a:xfrm>
            <a:off x="4768884" y="4383060"/>
            <a:ext cx="2654233" cy="2170140"/>
            <a:chOff x="4768884" y="4227425"/>
            <a:chExt cx="2654233" cy="2170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38D1FD-ED49-7F4C-A6F5-08BD432BB1FC}"/>
                </a:ext>
              </a:extLst>
            </p:cNvPr>
            <p:cNvSpPr txBox="1"/>
            <p:nvPr/>
          </p:nvSpPr>
          <p:spPr>
            <a:xfrm>
              <a:off x="5291933" y="5997455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Shoes</a:t>
              </a:r>
            </a:p>
          </p:txBody>
        </p:sp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3DE7B6A5-2152-5147-B49D-D2292463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84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5D92F-F1BE-D54F-B73F-70BD1C52C3E9}"/>
              </a:ext>
            </a:extLst>
          </p:cNvPr>
          <p:cNvGrpSpPr/>
          <p:nvPr/>
        </p:nvGrpSpPr>
        <p:grpSpPr>
          <a:xfrm>
            <a:off x="8565330" y="4383060"/>
            <a:ext cx="2654234" cy="2164861"/>
            <a:chOff x="8565330" y="4227425"/>
            <a:chExt cx="2654234" cy="21648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EB8AB-5F7D-4D42-83C3-954DD234EFAC}"/>
                </a:ext>
              </a:extLst>
            </p:cNvPr>
            <p:cNvSpPr txBox="1"/>
            <p:nvPr/>
          </p:nvSpPr>
          <p:spPr>
            <a:xfrm>
              <a:off x="9088380" y="5992176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Skin Sensors</a:t>
              </a:r>
            </a:p>
          </p:txBody>
        </p:sp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C9AB3887-180A-F340-8DBC-7DA665D8B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9" b="5723"/>
            <a:stretch/>
          </p:blipFill>
          <p:spPr bwMode="auto">
            <a:xfrm>
              <a:off x="8565330" y="4227425"/>
              <a:ext cx="2654234" cy="165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615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Ubiquitous Technologies for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53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Desktops and 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 phone attachments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Wireless 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Smart speakers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sensors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AB2BDF0-7B5B-2145-A15B-294F1E725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4" r="11223" b="13845"/>
          <a:stretch/>
        </p:blipFill>
        <p:spPr bwMode="auto">
          <a:xfrm>
            <a:off x="9220199" y="1752601"/>
            <a:ext cx="2514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s it Safe to Sleep Next to a WiFi Router">
            <a:extLst>
              <a:ext uri="{FF2B5EF4-FFF2-40B4-BE49-F238E27FC236}">
                <a16:creationId xmlns:a16="http://schemas.microsoft.com/office/drawing/2014/main" id="{5BC90019-A52A-F54B-8CBB-2B52829C1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r="22961"/>
          <a:stretch/>
        </p:blipFill>
        <p:spPr bwMode="auto">
          <a:xfrm>
            <a:off x="5714999" y="1752601"/>
            <a:ext cx="31452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87299F72-2C1E-B349-88EB-73B6BD30F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t="27215" r="14557"/>
          <a:stretch/>
        </p:blipFill>
        <p:spPr bwMode="auto">
          <a:xfrm>
            <a:off x="5714999" y="3916361"/>
            <a:ext cx="3145238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5596728A-A1B4-B94E-87BA-D8F45EF03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"/>
          <a:stretch/>
        </p:blipFill>
        <p:spPr bwMode="auto">
          <a:xfrm>
            <a:off x="9220200" y="3916361"/>
            <a:ext cx="2514600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Smartphone penetration is high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67% of the global population has a mobile phone; 48% has a smartphone (</a:t>
            </a:r>
            <a:r>
              <a:rPr lang="en-US" dirty="0">
                <a:hlinkClick r:id="rId2"/>
              </a:rPr>
              <a:t>BankMyCell ‘21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In sub-Saharan Africa, 86% of people will have a SIM connection, and 65% of them will come from a smartphone (</a:t>
            </a:r>
            <a:r>
              <a:rPr lang="en-US" dirty="0">
                <a:hlinkClick r:id="rId3"/>
              </a:rPr>
              <a:t>GSMA ’20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Consistently high across genders, ethnicities, </a:t>
            </a:r>
            <a:br>
              <a:rPr lang="en-US" dirty="0"/>
            </a:br>
            <a:r>
              <a:rPr lang="en-US" dirty="0"/>
              <a:t>socio-economic status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Potentially quicker path to </a:t>
            </a:r>
            <a:br>
              <a:rPr lang="en-US" dirty="0"/>
            </a:br>
            <a:r>
              <a:rPr lang="en-US" dirty="0"/>
              <a:t>major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08248-7516-E648-AF3C-11B469F90886}"/>
              </a:ext>
            </a:extLst>
          </p:cNvPr>
          <p:cNvSpPr/>
          <p:nvPr/>
        </p:nvSpPr>
        <p:spPr>
          <a:xfrm>
            <a:off x="7010400" y="5334000"/>
            <a:ext cx="4572000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This data does not mean we can assume that everyone has a mobile phone</a:t>
            </a:r>
          </a:p>
        </p:txBody>
      </p:sp>
    </p:spTree>
    <p:extLst>
      <p:ext uri="{BB962C8B-B14F-4D97-AF65-F5344CB8AC3E}">
        <p14:creationId xmlns:p14="http://schemas.microsoft.com/office/powerpoint/2010/main" val="34900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Mobile devices are often nearby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keep their smartphone is within arm’s reach 50% of the time and in the same room 90% of the time (</a:t>
            </a:r>
            <a:r>
              <a:rPr lang="en-US" u="sng" dirty="0">
                <a:hlinkClick r:id="rId2" tooltip="View reference"/>
              </a:rPr>
              <a:t>Dey et al. ‘11</a:t>
            </a:r>
            <a:r>
              <a:rPr lang="en-US" dirty="0"/>
              <a:t>) 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wear their smartwatches for ~9 hours per day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Jeong et al. ‘17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More opportunities for sensing, interaction, and intervention</a:t>
            </a:r>
          </a:p>
        </p:txBody>
      </p:sp>
    </p:spTree>
    <p:extLst>
      <p:ext uri="{BB962C8B-B14F-4D97-AF65-F5344CB8AC3E}">
        <p14:creationId xmlns:p14="http://schemas.microsoft.com/office/powerpoint/2010/main" val="23497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Mobile devices are familiar interfaces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keep their phone in working condition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upgrade their phone </a:t>
            </a:r>
            <a:br>
              <a:rPr lang="en-US" dirty="0"/>
            </a:br>
            <a:r>
              <a:rPr lang="en-US" dirty="0"/>
              <a:t>on a semi-regular basis, leading to better hardware over time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Can leverage common interaction patterns and familiar interfaces to make usable apps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 Font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69786</TotalTime>
  <Words>1562</Words>
  <Application>Microsoft Macintosh PowerPoint</Application>
  <PresentationFormat>Widescreen</PresentationFormat>
  <Paragraphs>225</Paragraphs>
  <Slides>34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System Font Regular</vt:lpstr>
      <vt:lpstr>Arial</vt:lpstr>
      <vt:lpstr>Avenir</vt:lpstr>
      <vt:lpstr>Avenir Book</vt:lpstr>
      <vt:lpstr>Calibri</vt:lpstr>
      <vt:lpstr>Office Theme</vt:lpstr>
      <vt:lpstr>What Is Mobile Health?</vt:lpstr>
      <vt:lpstr>Definitions of mHealth</vt:lpstr>
      <vt:lpstr>“Traditional” Mobile Devices</vt:lpstr>
      <vt:lpstr>“Cutting Edge” Mobile Devices</vt:lpstr>
      <vt:lpstr>“Emerging” Mobile Devices</vt:lpstr>
      <vt:lpstr>Other Ubiquitous Technologies for Health</vt:lpstr>
      <vt:lpstr>Advantages of Mobile Devices</vt:lpstr>
      <vt:lpstr>Advantages of Mobile Devices</vt:lpstr>
      <vt:lpstr>Advantages of Mobile Devices</vt:lpstr>
      <vt:lpstr>Advantages of Mobile Devices</vt:lpstr>
      <vt:lpstr>Alex’s Categories of mHealth</vt:lpstr>
      <vt:lpstr>1. Education, Reminders, and Data Management</vt:lpstr>
      <vt:lpstr>1. Education, Reminders, and Data Management</vt:lpstr>
      <vt:lpstr>2. Population Health</vt:lpstr>
      <vt:lpstr>2. Population Health</vt:lpstr>
      <vt:lpstr>3. Physiological Signals</vt:lpstr>
      <vt:lpstr>3. Physiological Signals</vt:lpstr>
      <vt:lpstr>4. Momentary Symptom Assessment</vt:lpstr>
      <vt:lpstr>4. Momentary Symptom Assessment</vt:lpstr>
      <vt:lpstr>5. Continuous Health Management</vt:lpstr>
      <vt:lpstr>5. Continuous Health Management</vt:lpstr>
      <vt:lpstr>Momentary vs. Continuous Assessment</vt:lpstr>
      <vt:lpstr>Alex’s Categories of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TODO: Maintaining Retention</vt:lpstr>
      <vt:lpstr>Some Venues to Explore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Sensing for  Health and Public Safety</dc:title>
  <dc:creator>Alex T Mariakakis</dc:creator>
  <cp:lastModifiedBy>Alex T Mariakakis</cp:lastModifiedBy>
  <cp:revision>1260</cp:revision>
  <dcterms:created xsi:type="dcterms:W3CDTF">2019-01-31T00:55:19Z</dcterms:created>
  <dcterms:modified xsi:type="dcterms:W3CDTF">2023-09-14T18:31:38Z</dcterms:modified>
</cp:coreProperties>
</file>